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55BFB-C7EC-41FA-B3FD-6F5FACF2773B}" type="datetimeFigureOut">
              <a:rPr lang="ru-RU" smtClean="0"/>
              <a:t>25.12.2019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0334C-99DB-4E2D-B4CE-69874A55AD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02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0334C-99DB-4E2D-B4CE-69874A55AD5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04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146D-CA80-48B0-8244-30FE79A30C2F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53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A6F0-16A5-4DE1-8F70-615805C59148}" type="datetime1">
              <a:rPr lang="ru-RU" smtClean="0"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88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1FC7-22BF-4B50-ADCD-5518012092B8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416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A60F-A1C5-4AB3-B00A-88E9FDA19BAE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2661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D50F-6063-499E-8C6A-DAE8036414E4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38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5869-D616-4B4B-9D2F-927D3859043D}" type="datetime1">
              <a:rPr lang="ru-RU" smtClean="0"/>
              <a:t>25.12.2019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51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D8BA4-F728-450F-8347-0C0374D5C08C}" type="datetime1">
              <a:rPr lang="ru-RU" smtClean="0"/>
              <a:t>25.12.2019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731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3DAFE-15A8-44A0-AC9A-7175C5995A4A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2238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529AE-D6CA-43B8-A9BD-9D413E8CDC03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87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B1E00-8E6A-44CD-9FED-1ABEC9A4104C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9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3099-9CCC-4A05-A855-B0E32CDAD3A5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153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B13F-7108-49E3-A17B-96D865FD3C0D}" type="datetime1">
              <a:rPr lang="ru-RU" smtClean="0"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49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B2DED-9ED1-4989-86B5-A62344A9E851}" type="datetime1">
              <a:rPr lang="ru-RU" smtClean="0"/>
              <a:t>25.12.2019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46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D1B4B-B6BC-4E3F-826D-203D0982CB78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94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D3BC-7438-4BBD-AB32-8A472E21DCCC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2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5B73-85A5-4615-B340-C763656ED9C3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19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6CBF3-95FC-435C-844B-BEF65D7AE60D}" type="datetime1">
              <a:rPr lang="ru-RU" smtClean="0"/>
              <a:t>25.12.2019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96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D9D3CE-CE29-49D9-8D0A-5F0CEC3D19DC}" type="datetime1">
              <a:rPr lang="ru-RU" smtClean="0"/>
              <a:t>25.12.2019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53313-0606-4119-BB8C-270625E11B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5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7578" y="200872"/>
            <a:ext cx="12337960" cy="17766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Курсовая </a:t>
            </a:r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на тему</a:t>
            </a:r>
            <a:r>
              <a:rPr lang="ru-RU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ru-RU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Математическая модель фильтра Винера» </a:t>
            </a:r>
            <a:endParaRPr lang="ru-RU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43396" y="3644039"/>
            <a:ext cx="5988527" cy="2834034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pPr algn="r"/>
            <a:r>
              <a:rPr lang="ru-RU" b="1" dirty="0" smtClean="0">
                <a:solidFill>
                  <a:schemeClr val="tx1"/>
                </a:solidFill>
              </a:rPr>
              <a:t>Выполнил</a:t>
            </a:r>
            <a:r>
              <a:rPr lang="ru-RU" b="1" dirty="0">
                <a:solidFill>
                  <a:schemeClr val="tx1"/>
                </a:solidFill>
              </a:rPr>
              <a:t>: </a:t>
            </a:r>
            <a:endParaRPr lang="ru-RU" dirty="0">
              <a:solidFill>
                <a:schemeClr val="tx1"/>
              </a:solidFill>
            </a:endParaRPr>
          </a:p>
          <a:p>
            <a:pPr algn="r"/>
            <a:r>
              <a:rPr lang="ru-RU" dirty="0">
                <a:solidFill>
                  <a:schemeClr val="tx1"/>
                </a:solidFill>
              </a:rPr>
              <a:t>студент группы ПМ-41 </a:t>
            </a:r>
          </a:p>
          <a:p>
            <a:pPr algn="r"/>
            <a:r>
              <a:rPr lang="ru-RU" dirty="0" err="1">
                <a:solidFill>
                  <a:schemeClr val="tx1"/>
                </a:solidFill>
              </a:rPr>
              <a:t>Алимагадов</a:t>
            </a:r>
            <a:r>
              <a:rPr lang="ru-RU" dirty="0">
                <a:solidFill>
                  <a:schemeClr val="tx1"/>
                </a:solidFill>
              </a:rPr>
              <a:t> Курбан </a:t>
            </a:r>
            <a:r>
              <a:rPr lang="ru-RU" dirty="0" err="1">
                <a:solidFill>
                  <a:schemeClr val="tx1"/>
                </a:solidFill>
              </a:rPr>
              <a:t>Алимагадович</a:t>
            </a:r>
            <a:r>
              <a:rPr lang="ru-RU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ru-RU" b="1" dirty="0">
                <a:solidFill>
                  <a:schemeClr val="tx1"/>
                </a:solidFill>
              </a:rPr>
              <a:t>Преподаватель: </a:t>
            </a:r>
            <a:endParaRPr lang="ru-RU" dirty="0">
              <a:solidFill>
                <a:schemeClr val="tx1"/>
              </a:solidFill>
            </a:endParaRPr>
          </a:p>
          <a:p>
            <a:pPr algn="r"/>
            <a:r>
              <a:rPr lang="ru-RU" dirty="0">
                <a:solidFill>
                  <a:schemeClr val="tx1"/>
                </a:solidFill>
              </a:rPr>
              <a:t>доцент кафедры ВМ-1, к.ф.-м.н. </a:t>
            </a:r>
          </a:p>
          <a:p>
            <a:pPr algn="r"/>
            <a:r>
              <a:rPr lang="ru-RU" dirty="0" err="1">
                <a:solidFill>
                  <a:schemeClr val="tx1"/>
                </a:solidFill>
              </a:rPr>
              <a:t>Лисовец</a:t>
            </a:r>
            <a:r>
              <a:rPr lang="ru-RU" dirty="0">
                <a:solidFill>
                  <a:schemeClr val="tx1"/>
                </a:solidFill>
              </a:rPr>
              <a:t> Юрий Павлович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0487046" y="295729"/>
            <a:ext cx="6964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4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Использование законов и свойств для математического описания </a:t>
            </a:r>
            <a:r>
              <a:rPr lang="ru-RU" sz="3600" b="1" dirty="0" smtClean="0">
                <a:solidFill>
                  <a:schemeClr val="tx1"/>
                </a:solidFill>
              </a:rPr>
              <a:t>модели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Объект 1"/>
              <p:cNvSpPr>
                <a:spLocks noGrp="1"/>
              </p:cNvSpPr>
              <p:nvPr>
                <p:ph idx="1"/>
              </p:nvPr>
            </p:nvSpPr>
            <p:spPr>
              <a:xfrm>
                <a:off x="482601" y="1689100"/>
                <a:ext cx="11341100" cy="4775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имеющих нулевое математическое ожидание взаимно некоррелированных сигналов Y(</a:t>
                </a:r>
                <a:r>
                  <a:rPr lang="en-US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u,v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и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V(</a:t>
                </a:r>
                <a:r>
                  <a:rPr lang="en-US" sz="2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u,v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спектр мощности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сигнала-ошибки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можно представить в следующем виде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1" y="1689100"/>
                <a:ext cx="11341100" cy="4775200"/>
              </a:xfrm>
              <a:blipFill rotWithShape="0">
                <a:blip r:embed="rId2"/>
                <a:stretch>
                  <a:fillRect l="-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466841" y="303848"/>
            <a:ext cx="6837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10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Использование законов и свойств для математического описания </a:t>
            </a:r>
            <a:r>
              <a:rPr lang="ru-RU" sz="3600" b="1" dirty="0" smtClean="0">
                <a:solidFill>
                  <a:schemeClr val="tx1"/>
                </a:solidFill>
              </a:rPr>
              <a:t>модели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Объект 1"/>
              <p:cNvSpPr>
                <a:spLocks noGrp="1"/>
              </p:cNvSpPr>
              <p:nvPr>
                <p:ph idx="1"/>
              </p:nvPr>
            </p:nvSpPr>
            <p:spPr>
              <a:xfrm>
                <a:off x="469900" y="1432236"/>
                <a:ext cx="11518899" cy="245718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Так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как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ru-RU" sz="280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𝑑𝑢𝑑𝑣</m:t>
                            </m:r>
                          </m:e>
                        </m:nary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</m:e>
                    </m:nary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то необходимо найти такую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ЧХ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которая будет обеспечивать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минимальное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>
                  <a:buNone/>
                </a:pPr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Частотная характеристика,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обеспечивающая минимум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в каждой точке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имеет вид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𝑊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00" y="1432236"/>
                <a:ext cx="11518899" cy="2457184"/>
              </a:xfrm>
              <a:blipFill rotWithShape="0">
                <a:blip r:embed="rId2"/>
                <a:stretch>
                  <a:fillRect l="-635" r="-1058" b="-105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11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9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Использование законов и свойств для математического описания </a:t>
            </a:r>
            <a:r>
              <a:rPr lang="ru-RU" sz="3600" b="1" dirty="0" smtClean="0">
                <a:solidFill>
                  <a:schemeClr val="tx1"/>
                </a:solidFill>
              </a:rPr>
              <a:t>модели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9900" y="1638300"/>
            <a:ext cx="11518899" cy="2159000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Рассматриваемая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реализация фильтра Винера проходит окном по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изображению,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вырезая фрагменты картинки с весовой маской, чтобы избежать возникновения эффекта Гиббса на смежных границах соседних окон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5311" y="3606800"/>
            <a:ext cx="10999789" cy="2730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9" y="3842611"/>
            <a:ext cx="3850480" cy="20553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797300"/>
            <a:ext cx="2044700" cy="21070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45" y="3842609"/>
            <a:ext cx="2018891" cy="20188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7010" y="5897990"/>
            <a:ext cx="193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Схема маски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79380" y="5897990"/>
            <a:ext cx="2376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4 смежные маски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8446" y="5897990"/>
            <a:ext cx="276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Изображение маски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12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75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69370" y="1284622"/>
            <a:ext cx="11314269" cy="173797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Для тестирования фильтра применялись стандартные изображения, используемые для проверки эффективности фильтров и алгоритмов обработки изображений: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Lena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Barbara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Goldhill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022595"/>
            <a:ext cx="3391613" cy="33917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99" y="3022594"/>
            <a:ext cx="3391613" cy="33917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8" y="3022593"/>
            <a:ext cx="3391613" cy="3391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67207" y="6414298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Lena.png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8066" y="6414298"/>
            <a:ext cx="16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Barbara.png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39683" y="6414298"/>
            <a:ext cx="16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Goldhill.png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13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69900" y="1638300"/>
            <a:ext cx="11518899" cy="2159000"/>
          </a:xfrm>
        </p:spPr>
        <p:txBody>
          <a:bodyPr>
            <a:normAutofit/>
          </a:bodyPr>
          <a:lstStyle/>
          <a:p>
            <a:r>
              <a:rPr lang="ru-RU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Добавим шум на изображения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72114" y="5957098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Lena.png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42973" y="5957098"/>
            <a:ext cx="16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Barbara.png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4590" y="5957098"/>
            <a:ext cx="165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Goldhill.png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565393"/>
            <a:ext cx="3391614" cy="3391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2565393"/>
            <a:ext cx="3396519" cy="33966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47" y="2565393"/>
            <a:ext cx="3396519" cy="3396611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14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04" y="1752475"/>
            <a:ext cx="4839495" cy="48396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04" y="1752474"/>
            <a:ext cx="4839495" cy="4839625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15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1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1" y="1752474"/>
            <a:ext cx="4839495" cy="48396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03" y="1752474"/>
            <a:ext cx="4839495" cy="4839626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16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9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1" y="1752474"/>
            <a:ext cx="4839495" cy="48396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102" y="1752474"/>
            <a:ext cx="4839495" cy="4839626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17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339" y="1483573"/>
            <a:ext cx="53086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Lena: PSNR_1 = 14.6, SSIM_1 = 0.15;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Barbara: PSNR_1 = 14.599, SSIM_1 = 0.244;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Goldhill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PSNR_1 = 14.618, SSIM_1 = 0.164.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2339" y="1483573"/>
            <a:ext cx="497840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Lena: PSNR_2 = 18.983, SSIM_2 = 0.411;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Barbara: PSNR_2 = 19.741, SSIM_2 = 0.54; 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Goldhill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PSNR_2 = 18.118, SSIM_2 = 0.478.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4425"/>
              </p:ext>
            </p:extLst>
          </p:nvPr>
        </p:nvGraphicFramePr>
        <p:xfrm>
          <a:off x="595311" y="2936384"/>
          <a:ext cx="11047191" cy="36955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61502"/>
                <a:gridCol w="2761502"/>
                <a:gridCol w="2761502"/>
                <a:gridCol w="2762685"/>
              </a:tblGrid>
              <a:tr h="12314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Изображение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Lena</a:t>
                      </a:r>
                      <a:endParaRPr lang="ru-RU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Barbara</a:t>
                      </a:r>
                      <a:endParaRPr lang="ru-RU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Goldhill</a:t>
                      </a:r>
                      <a:endParaRPr lang="ru-RU" sz="2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20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Diff_PSNR</a:t>
                      </a: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ru-RU" sz="24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Дб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4,383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5,142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3,527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320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 dirty="0" err="1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Diff_SSIM</a:t>
                      </a: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*100, </a:t>
                      </a: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ru-RU" sz="24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(в 2,74 раз)</a:t>
                      </a:r>
                      <a:endParaRPr lang="ru-RU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(в 2,21 раз)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r>
                        <a:rPr lang="en-US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ru-RU" sz="2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(в 2,91 раз)</a:t>
                      </a:r>
                      <a:endParaRPr lang="ru-RU" sz="2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18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5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Исследование математической модели</a:t>
            </a:r>
            <a:r>
              <a:rPr lang="ru-RU" sz="3600" b="1" dirty="0" smtClean="0">
                <a:solidFill>
                  <a:schemeClr val="tx1"/>
                </a:solidFill>
              </a:rPr>
              <a:t>: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26" y="1532917"/>
            <a:ext cx="4560874" cy="34207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31" y="1532917"/>
            <a:ext cx="4560874" cy="34207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0213" y="4964668"/>
            <a:ext cx="28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Diff_PSNR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k_s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43850" y="4964668"/>
            <a:ext cx="28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latin typeface="Arial" panose="020B0604020202020204" pitchFamily="34" charset="0"/>
                <a:cs typeface="Arial" panose="020B0604020202020204" pitchFamily="34" charset="0"/>
              </a:rPr>
              <a:t>График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Diff_SSIM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k_s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ru-RU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404" y="5401284"/>
            <a:ext cx="12116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На графиках отмечены точки максимума 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функций для изображения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Barbara.png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k_s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= 10, </a:t>
            </a: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Diff_PSNR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= 6.356) и (</a:t>
            </a:r>
            <a:r>
              <a:rPr lang="ru-RU" sz="2600" dirty="0" err="1">
                <a:latin typeface="Arial" panose="020B0604020202020204" pitchFamily="34" charset="0"/>
                <a:cs typeface="Arial" panose="020B0604020202020204" pitchFamily="34" charset="0"/>
              </a:rPr>
              <a:t>k_s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 = 9.5, </a:t>
            </a:r>
            <a:r>
              <a:rPr lang="ru-RU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_SSIM</a:t>
            </a:r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= 0.1916). </a:t>
            </a:r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19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1000" y="1061399"/>
            <a:ext cx="6432103" cy="495750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 1942 г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перед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математиком </a:t>
            </a:r>
            <a:r>
              <a:rPr lang="ru-RU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Н.Винером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встала задача отделения полезного сигнала от шума при решении задач автоматизации систем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ПВО,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использующих радиолокационную технику.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Винер разработал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фильтр,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минимизирующий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среднеквадратическую ошибку между выходным сигналом и полезной составляющей входного сигнала. С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озданные 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на основе этой математической модели экспериментальные устройства не нашли применения в реальных системах </a:t>
            </a:r>
            <a:r>
              <a:rPr lang="ru-RU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ПВО того времени из-за малой производительности и недостаточной скорости работы.</a:t>
            </a:r>
            <a:endParaRPr lang="ru-RU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84702" y="-365760"/>
            <a:ext cx="10783760" cy="1760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Историческая справка</a:t>
            </a:r>
            <a:endParaRPr lang="ru-RU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49681"/>
              </p:ext>
            </p:extLst>
          </p:nvPr>
        </p:nvGraphicFramePr>
        <p:xfrm>
          <a:off x="7070503" y="1394461"/>
          <a:ext cx="4742830" cy="5240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PHOTO-PAINT" r:id="rId4" imgW="711000" imgH="785520" progId="CorelPHOTOPAINT.Image.13">
                  <p:embed/>
                </p:oleObj>
              </mc:Choice>
              <mc:Fallback>
                <p:oleObj name="PHOTO-PAINT" r:id="rId4" imgW="711000" imgH="785520" progId="CorelPHOTOPAINT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70503" y="1394461"/>
                        <a:ext cx="4742830" cy="52404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>
          <a:xfrm>
            <a:off x="10411719" y="295729"/>
            <a:ext cx="7091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2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7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  <a:r>
              <a:rPr lang="ru-RU" sz="3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241301" y="1140672"/>
            <a:ext cx="11557000" cy="395936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Полученный фильтр продемонстрировал уменьшение мощности шумовой составляющей сигнала после фильтрации и увеличение структурной схожести отфильтрованного изображения с оригиналом, по сравнению с неотфильтрованным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Варьируя коэффициент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k_s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, на который умножается оценка среднеквадратического отклонения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шума,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можно найти его оптимальное значение, обеспечивающее наибольшее увеличение PSNR и/или SSIM после фильтрации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20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4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3313-0606-4119-BB8C-270625E11B54}" type="slidenum">
              <a:rPr lang="ru-RU" smtClean="0">
                <a:solidFill>
                  <a:schemeClr val="bg1"/>
                </a:solidFill>
              </a:rPr>
              <a:t>21</a:t>
            </a:fld>
            <a:r>
              <a:rPr lang="en-US" dirty="0" smtClean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84702" y="-467360"/>
            <a:ext cx="10783760" cy="1760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Ряды </a:t>
            </a: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Фурье</a:t>
            </a:r>
          </a:p>
          <a:p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преобразование Фурье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4702" y="1563432"/>
                <a:ext cx="11588198" cy="469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Если функция </a:t>
                </a:r>
                <a:r>
                  <a:rPr lang="ru-RU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функция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f(t)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имеет период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 является кусочно-гладкой, то её ряд Фурье сходится к функции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f(t)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каждой точке её непрерывности и к значению ½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(f(t+0)+f(t-0))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точках разрыва, т. е.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ru-RU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brk m:alnAt="24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m:rPr>
                                  <m:brk m:alnAt="24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2" y="1563432"/>
                <a:ext cx="11588198" cy="4691412"/>
              </a:xfrm>
              <a:prstGeom prst="rect">
                <a:avLst/>
              </a:prstGeom>
              <a:blipFill rotWithShape="0">
                <a:blip r:embed="rId2"/>
                <a:stretch>
                  <a:fillRect l="-10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10466841" y="276616"/>
            <a:ext cx="615922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3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184702" y="-467360"/>
            <a:ext cx="10783760" cy="1760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Ряды Фурье</a:t>
            </a:r>
          </a:p>
          <a:p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преобразование Фурье</a:t>
            </a:r>
            <a:endParaRPr lang="ru-RU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1515" y="1705101"/>
                <a:ext cx="12080383" cy="476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При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переходе к пределу 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 → ∞</a:t>
                </a:r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из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получим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ru-RU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800" dirty="0" smtClean="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→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func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где</a:t>
                </a:r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24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m:rPr>
                                      <m:brk m:alnAt="24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  <m:r>
                            <m:rPr>
                              <m:nor/>
                            </m:rPr>
                            <a:rPr lang="ru-RU" sz="28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ru-RU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5" y="1705101"/>
                <a:ext cx="12080383" cy="4765664"/>
              </a:xfrm>
              <a:prstGeom prst="rect">
                <a:avLst/>
              </a:prstGeom>
              <a:blipFill rotWithShape="0">
                <a:blip r:embed="rId2"/>
                <a:stretch>
                  <a:fillRect l="-1009" t="-6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>
          <a:xfrm>
            <a:off x="10466841" y="276616"/>
            <a:ext cx="615922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4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84702" y="-467360"/>
            <a:ext cx="10783760" cy="1760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Преобразование Фурье.</a:t>
            </a:r>
          </a:p>
          <a:p>
            <a:r>
              <a:rPr lang="ru-RU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Эффект Гиббса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3335" y="1622738"/>
                <a:ext cx="11424821" cy="162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Прямое и обратное преобразования Фурье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limLoc m:val="undOv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35" y="1622738"/>
                <a:ext cx="11424821" cy="1622175"/>
              </a:xfrm>
              <a:prstGeom prst="rect">
                <a:avLst/>
              </a:prstGeom>
              <a:blipFill rotWithShape="0">
                <a:blip r:embed="rId2"/>
                <a:stretch>
                  <a:fillRect l="-1067" t="-37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3372029"/>
            <a:ext cx="6539256" cy="3269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600" y="3565213"/>
            <a:ext cx="350257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При разложении в ряд Фурье разрывной функции можно наблюдать явление, известное как </a:t>
            </a:r>
            <a:r>
              <a:rPr lang="ru-RU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эффект Гиббса.</a:t>
            </a:r>
            <a:endParaRPr lang="ru-RU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10466841" y="270966"/>
            <a:ext cx="615922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5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5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289" y="1358721"/>
            <a:ext cx="11240394" cy="48767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Задача: получить фильтр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минимизирующий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среднеквадратическую ошибку между выходным сигналом и полезной составляющей входного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сигнала.</a:t>
            </a:r>
          </a:p>
          <a:p>
            <a:pPr>
              <a:lnSpc>
                <a:spcPct val="150000"/>
              </a:lnSpc>
            </a:pP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Фильтр д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олжен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обеспечивать увеличение пикового отношения сигнал/шум – PSNR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Signal-to-Noise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” (дБ), 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и структурной схожести исходного и восстановленного изображений – SSIM 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Structural</a:t>
            </a:r>
            <a:r>
              <a:rPr lang="ru-RU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000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ru-RU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” (%). </a:t>
            </a:r>
            <a:endParaRPr lang="ru-RU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62372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4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428741" y="303848"/>
            <a:ext cx="7091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6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7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1301" y="1371600"/>
            <a:ext cx="11569700" cy="5219700"/>
          </a:xfrm>
        </p:spPr>
        <p:txBody>
          <a:bodyPr>
            <a:normAutofit fontScale="92500" lnSpcReduction="20000"/>
          </a:bodyPr>
          <a:lstStyle/>
          <a:p>
            <a:pPr indent="450000"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а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вход фильтра поступают изображения, содержащий только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гауссов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шум и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периодическую помеху.</a:t>
            </a:r>
          </a:p>
          <a:p>
            <a:pPr indent="450000"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Гауссов шум появляется на изображениях в результате воздействия множества факторов (перепады напряжения, паразитные токи и др.).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Причины возникновения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периодического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шума –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электрические или электромеханические помехи во время получения изображения.</a:t>
            </a:r>
          </a:p>
          <a:p>
            <a:pPr indent="450000">
              <a:lnSpc>
                <a:spcPct val="150000"/>
              </a:lnSpc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Б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удем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рассматривать только принцип работы фильтра, не учитывая факторы, принимаемые во внимание, при физической реализации электронного устройства.</a:t>
            </a:r>
          </a:p>
        </p:txBody>
      </p:sp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86502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4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Идеализация модели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0390641" y="303848"/>
            <a:ext cx="7091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7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Использование законов и свойств для математического описания </a:t>
            </a:r>
            <a:r>
              <a:rPr lang="ru-RU" sz="3600" b="1" dirty="0" smtClean="0">
                <a:solidFill>
                  <a:schemeClr val="tx1"/>
                </a:solidFill>
              </a:rPr>
              <a:t>модели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Объект 1"/>
              <p:cNvSpPr>
                <a:spLocks noGrp="1"/>
              </p:cNvSpPr>
              <p:nvPr>
                <p:ph idx="1"/>
              </p:nvPr>
            </p:nvSpPr>
            <p:spPr>
              <a:xfrm>
                <a:off x="595311" y="1689100"/>
                <a:ext cx="11228389" cy="490220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Фильтрация в частотной области определяется как произведение функции-фильтра</a:t>
                </a:r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H(</a:t>
                </a:r>
                <a:r>
                  <a:rPr lang="ru-RU" sz="2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u,v</a:t>
                </a:r>
                <a:r>
                  <a:rPr lang="ru-RU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на преобразование Фурье исходного изображения.</a:t>
                </a:r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Рассмотрим модель искажения</m:t>
                    </m:r>
                    <m:r>
                      <m:rPr>
                        <m:nor/>
                      </m:rPr>
                      <a:rPr lang="en-US" sz="260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: 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𝑋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)=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𝑌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)+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𝑉</m:t>
                    </m:r>
                    <m:r>
                      <m:rPr>
                        <m:nor/>
                      </m:rPr>
                      <a:rPr lang="ru-RU" sz="260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  <m:r>
                      <m:rPr>
                        <m:nor/>
                      </m:rPr>
                      <a:rPr lang="ru-RU" sz="260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  <m:r>
                      <m:rPr>
                        <m:nor/>
                      </m:rPr>
                      <a:rPr lang="en-US" sz="2600" i="0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где все </a:t>
                </a:r>
                <a:r>
                  <a:rPr lang="ru-RU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дискретные сигналы являются стационарными случайными процессами, причём шумовая помеха V</a:t>
                </a:r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600" dirty="0">
                    <a:latin typeface="Arial" panose="020B0604020202020204" pitchFamily="34" charset="0"/>
                    <a:cs typeface="Arial" panose="020B0604020202020204" pitchFamily="34" charset="0"/>
                  </a:rPr>
                  <a:t>не коррелирована с полезным сигналом </a:t>
                </a:r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Y(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и M[Y(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)] = M[V(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u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,</m:t>
                    </m:r>
                    <m:r>
                      <m:rPr>
                        <m:nor/>
                      </m:rPr>
                      <a:rPr lang="en-US" sz="2600" i="1" smtClean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v</m:t>
                    </m:r>
                  </m:oMath>
                </a14:m>
                <a:r>
                  <a:rPr lang="ru-RU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)] = 0</a:t>
                </a:r>
                <a:r>
                  <a:rPr lang="en-US" sz="2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ru-RU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311" y="1689100"/>
                <a:ext cx="11228389" cy="4902200"/>
              </a:xfrm>
              <a:blipFill rotWithShape="0">
                <a:blip r:embed="rId2"/>
                <a:stretch>
                  <a:fillRect l="-543" r="-9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454141" y="302896"/>
            <a:ext cx="658360" cy="767687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8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595311" y="-368300"/>
            <a:ext cx="9374189" cy="672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3600" b="1" dirty="0">
                <a:solidFill>
                  <a:schemeClr val="tx1"/>
                </a:solidFill>
              </a:rPr>
              <a:t>Использование законов и свойств для математического описания </a:t>
            </a:r>
            <a:r>
              <a:rPr lang="ru-RU" sz="3600" b="1" dirty="0" smtClean="0">
                <a:solidFill>
                  <a:schemeClr val="tx1"/>
                </a:solidFill>
              </a:rPr>
              <a:t>модели</a:t>
            </a:r>
            <a:endParaRPr lang="ru-RU" sz="3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Объект 1"/>
              <p:cNvSpPr>
                <a:spLocks noGrp="1"/>
              </p:cNvSpPr>
              <p:nvPr>
                <p:ph idx="1"/>
              </p:nvPr>
            </p:nvSpPr>
            <p:spPr>
              <a:xfrm>
                <a:off x="595311" y="1689100"/>
                <a:ext cx="11228389" cy="4775200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Для сигнала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фильтр Винера должен обеспечивать формирование наилучшей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в смысле минимума мощности сигнала-ошибки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ru-RU" sz="2800" b="0" dirty="0" smtClean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Д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исперсия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дискретного стационарного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сигнала X(</a:t>
                </a:r>
                <a:r>
                  <a:rPr lang="en-US" sz="28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u,v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связана с его спектром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мощности </a:t>
                </a:r>
                <a:r>
                  <a:rPr lang="ru-RU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следующим </a:t>
                </a:r>
                <a:r>
                  <a:rPr lang="ru-RU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соотношением</a:t>
                </a:r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28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𝑑𝑢𝑑𝑣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ru-RU" sz="28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2" name="Объек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5311" y="1689100"/>
                <a:ext cx="11228389" cy="4775200"/>
              </a:xfrm>
              <a:blipFill rotWithShape="0">
                <a:blip r:embed="rId2"/>
                <a:stretch>
                  <a:fillRect l="-8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10454141" y="422729"/>
            <a:ext cx="696460" cy="707571"/>
          </a:xfrm>
        </p:spPr>
        <p:txBody>
          <a:bodyPr/>
          <a:lstStyle/>
          <a:p>
            <a:fld id="{59A53313-0606-4119-BB8C-270625E11B54}" type="slidenum">
              <a:rPr lang="ru-RU">
                <a:solidFill>
                  <a:schemeClr val="bg1"/>
                </a:solidFill>
              </a:rPr>
              <a:pPr/>
              <a:t>9</a:t>
            </a:fld>
            <a:r>
              <a:rPr lang="en-US" dirty="0">
                <a:solidFill>
                  <a:schemeClr val="bg1"/>
                </a:solidFill>
              </a:rPr>
              <a:t>/21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22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Другая 5">
      <a:dk1>
        <a:sysClr val="windowText" lastClr="000000"/>
      </a:dk1>
      <a:lt1>
        <a:sysClr val="window" lastClr="FFFFFF"/>
      </a:lt1>
      <a:dk2>
        <a:srgbClr val="FF0000"/>
      </a:dk2>
      <a:lt2>
        <a:srgbClr val="EBEBEB"/>
      </a:lt2>
      <a:accent1>
        <a:srgbClr val="002060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5">
    <a:dk1>
      <a:sysClr val="windowText" lastClr="000000"/>
    </a:dk1>
    <a:lt1>
      <a:sysClr val="window" lastClr="FFFFFF"/>
    </a:lt1>
    <a:dk2>
      <a:srgbClr val="FF0000"/>
    </a:dk2>
    <a:lt2>
      <a:srgbClr val="EBEBEB"/>
    </a:lt2>
    <a:accent1>
      <a:srgbClr val="002060"/>
    </a:accent1>
    <a:accent2>
      <a:srgbClr val="FA731A"/>
    </a:accent2>
    <a:accent3>
      <a:srgbClr val="AB9281"/>
    </a:accent3>
    <a:accent4>
      <a:srgbClr val="A18CD0"/>
    </a:accent4>
    <a:accent5>
      <a:srgbClr val="8EBBD2"/>
    </a:accent5>
    <a:accent6>
      <a:srgbClr val="ACC995"/>
    </a:accent6>
    <a:hlink>
      <a:srgbClr val="FAC96A"/>
    </a:hlink>
    <a:folHlink>
      <a:srgbClr val="FCDB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677</Words>
  <Application>Microsoft Office PowerPoint</Application>
  <PresentationFormat>Широкоэкранный</PresentationFormat>
  <Paragraphs>116</Paragraphs>
  <Slides>21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Century Gothic</vt:lpstr>
      <vt:lpstr>Wingdings 3</vt:lpstr>
      <vt:lpstr>Ион</vt:lpstr>
      <vt:lpstr>PHOTO-PAINT</vt:lpstr>
      <vt:lpstr>Курсовая работа на тему: «Математическая модель фильтра Винера» </vt:lpstr>
      <vt:lpstr>Презентация PowerPoint</vt:lpstr>
      <vt:lpstr>Презентация PowerPoint</vt:lpstr>
      <vt:lpstr>Презентация PowerPoint</vt:lpstr>
      <vt:lpstr>Презентация PowerPoint</vt:lpstr>
      <vt:lpstr> Постановка задачи</vt:lpstr>
      <vt:lpstr> Идеализация модели</vt:lpstr>
      <vt:lpstr> Использование законов и свойств для математического описания модели</vt:lpstr>
      <vt:lpstr> Использование законов и свойств для математического описания модели</vt:lpstr>
      <vt:lpstr> Использование законов и свойств для математического описания модели</vt:lpstr>
      <vt:lpstr> Использование законов и свойств для математического описания модели</vt:lpstr>
      <vt:lpstr> Использование законов и свойств для математического описания модели</vt:lpstr>
      <vt:lpstr> Исследование математической модели:</vt:lpstr>
      <vt:lpstr> Исследование математической модели:</vt:lpstr>
      <vt:lpstr> Исследование математической модели:</vt:lpstr>
      <vt:lpstr> Исследование математической модели:</vt:lpstr>
      <vt:lpstr> Исследование математической модели:</vt:lpstr>
      <vt:lpstr> Исследование математической модели:</vt:lpstr>
      <vt:lpstr> Исследование математической модели:</vt:lpstr>
      <vt:lpstr> Выводы:</vt:lpstr>
      <vt:lpstr> Спасибо за внимание!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на тему: «Математическая модель фильтра Винера»</dc:title>
  <dc:creator>Курбан</dc:creator>
  <cp:lastModifiedBy>Курбан</cp:lastModifiedBy>
  <cp:revision>57</cp:revision>
  <dcterms:created xsi:type="dcterms:W3CDTF">2019-12-24T23:50:11Z</dcterms:created>
  <dcterms:modified xsi:type="dcterms:W3CDTF">2019-12-26T00:46:38Z</dcterms:modified>
</cp:coreProperties>
</file>